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363" r:id="rId2"/>
    <p:sldId id="378" r:id="rId3"/>
    <p:sldId id="384" r:id="rId4"/>
    <p:sldId id="385" r:id="rId5"/>
    <p:sldId id="379" r:id="rId6"/>
    <p:sldId id="364" r:id="rId7"/>
    <p:sldId id="368" r:id="rId8"/>
    <p:sldId id="369" r:id="rId9"/>
    <p:sldId id="362" r:id="rId10"/>
    <p:sldId id="371" r:id="rId11"/>
    <p:sldId id="360" r:id="rId12"/>
    <p:sldId id="372" r:id="rId13"/>
    <p:sldId id="373" r:id="rId14"/>
    <p:sldId id="376" r:id="rId15"/>
    <p:sldId id="375" r:id="rId16"/>
    <p:sldId id="365" r:id="rId17"/>
    <p:sldId id="380" r:id="rId18"/>
    <p:sldId id="381" r:id="rId19"/>
    <p:sldId id="366" r:id="rId20"/>
    <p:sldId id="382" r:id="rId21"/>
    <p:sldId id="370" r:id="rId22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6633"/>
    <a:srgbClr val="33CC33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64" autoAdjust="0"/>
    <p:restoredTop sz="94709" autoAdjust="0"/>
  </p:normalViewPr>
  <p:slideViewPr>
    <p:cSldViewPr>
      <p:cViewPr>
        <p:scale>
          <a:sx n="87" d="100"/>
          <a:sy n="87" d="100"/>
        </p:scale>
        <p:origin x="-2292" y="-5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B70D4F-E973-47E0-B2A3-AE79F5145BA0}" type="datetimeFigureOut">
              <a:rPr lang="ru-RU" smtClean="0"/>
              <a:pPr/>
              <a:t>09.06.2021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9AE09A-F77A-4DF1-9C50-811F8270333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042337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6/9/2021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s://magput.ru/pics/large/4d06bda7-aaf7-4361-adee-1c541c0be5c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28660" y="0"/>
            <a:ext cx="10287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500702"/>
            <a:ext cx="8472518" cy="1214446"/>
          </a:xfrm>
        </p:spPr>
        <p:txBody>
          <a:bodyPr>
            <a:normAutofit/>
          </a:bodyPr>
          <a:lstStyle/>
          <a:p>
            <a:pPr algn="r"/>
            <a:r>
              <a:rPr lang="ru-RU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Дом Мой домом молитвы наречётся.</a:t>
            </a:r>
            <a:endParaRPr lang="ru-RU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>
              <a:buNone/>
            </a:pPr>
            <a:r>
              <a:rPr lang="ru-RU" b="1" dirty="0" smtClean="0">
                <a:solidFill>
                  <a:schemeClr val="bg1"/>
                </a:solidFill>
              </a:rPr>
              <a:t>Иисус Христос (</a:t>
            </a:r>
            <a:r>
              <a:rPr lang="ru-RU" b="1" dirty="0" err="1" smtClean="0">
                <a:solidFill>
                  <a:schemeClr val="bg1"/>
                </a:solidFill>
              </a:rPr>
              <a:t>Мк</a:t>
            </a:r>
            <a:r>
              <a:rPr lang="ru-RU" b="1" dirty="0" smtClean="0">
                <a:solidFill>
                  <a:schemeClr val="bg1"/>
                </a:solidFill>
              </a:rPr>
              <a:t>. 11, 17)</a:t>
            </a:r>
            <a:endParaRPr lang="ru-R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https://yandex.ru/images/_crpd/C13BG3s15/cb0c41NqHiX/NV-yVO8oetDLw2HMOE4FFh9AFg9BRr8Q_mIMLQOzvaaEonaAevlYSZW-CIiPxR-1G2y7yjRAWGAbZ1gMTr4rxjEc8sd6eLrBywbkCfvbl5Zd1AEaVBdpUj-jCK1Ctaojw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0404044" cy="6858000"/>
          </a:xfrm>
          <a:prstGeom prst="rect">
            <a:avLst/>
          </a:prstGeom>
          <a:noFill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428596" y="5500702"/>
            <a:ext cx="8429684" cy="1143000"/>
          </a:xfrm>
          <a:prstGeom prst="rect">
            <a:avLst/>
          </a:prstGeom>
          <a:solidFill>
            <a:srgbClr val="996633">
              <a:alpha val="52000"/>
            </a:srgb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Город Киев на берегах Днепра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20330_900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358346" cy="6858000"/>
          </a:xfrm>
          <a:prstGeom prst="rect">
            <a:avLst/>
          </a:prstGeom>
          <a:noFill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428596" y="5500702"/>
            <a:ext cx="8429684" cy="1143000"/>
          </a:xfrm>
          <a:prstGeom prst="rect">
            <a:avLst/>
          </a:prstGeom>
          <a:solidFill>
            <a:srgbClr val="996633">
              <a:alpha val="52000"/>
            </a:srgbClr>
          </a:solidFill>
        </p:spPr>
        <p:txBody>
          <a:bodyPr vert="horz" lIns="91440" tIns="45720" rIns="91440" bIns="45720" rtlCol="0" anchor="ctr">
            <a:normAutofit fontScale="7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Десятинная церковь</a:t>
            </a:r>
            <a:r>
              <a:rPr kumimoji="0" lang="ru-RU" sz="44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в Киеве несколько раз перестраивалась, а в 1928 году была разрушена</a:t>
            </a: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996633">
              <a:alpha val="51000"/>
            </a:srgbClr>
          </a:solidFill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Схема крестово-купольного храма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5602" name="Picture 2" descr="https://iknigi.net/books_files/online_html/107755/img7032a804b220449889cd3bc42d07fee6.jpg"/>
          <p:cNvPicPr>
            <a:picLocks noChangeAspect="1" noChangeArrowheads="1"/>
          </p:cNvPicPr>
          <p:nvPr/>
        </p:nvPicPr>
        <p:blipFill>
          <a:blip r:embed="rId2"/>
          <a:srcRect t="4225"/>
          <a:stretch>
            <a:fillRect/>
          </a:stretch>
        </p:blipFill>
        <p:spPr bwMode="auto">
          <a:xfrm>
            <a:off x="2953" y="1643050"/>
            <a:ext cx="9141047" cy="48577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6628" name="Picture 4" descr="http://temples.ru/private/f000204/204_0283006b.jpg"/>
          <p:cNvPicPr>
            <a:picLocks noChangeAspect="1" noChangeArrowheads="1"/>
          </p:cNvPicPr>
          <p:nvPr/>
        </p:nvPicPr>
        <p:blipFill>
          <a:blip r:embed="rId2"/>
          <a:srcRect l="4052"/>
          <a:stretch>
            <a:fillRect/>
          </a:stretch>
        </p:blipFill>
        <p:spPr bwMode="auto">
          <a:xfrm>
            <a:off x="-214346" y="-1495426"/>
            <a:ext cx="9358346" cy="83534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s://magput.ru/pics/large/4d06bda7-aaf7-4361-adee-1c541c0be5c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28660" y="0"/>
            <a:ext cx="10287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500702"/>
            <a:ext cx="8472518" cy="1214446"/>
          </a:xfrm>
        </p:spPr>
        <p:txBody>
          <a:bodyPr>
            <a:normAutofit/>
          </a:bodyPr>
          <a:lstStyle/>
          <a:p>
            <a:pPr algn="r"/>
            <a:r>
              <a:rPr lang="ru-RU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Дом Мой домом молитвы наречётся.</a:t>
            </a:r>
            <a:endParaRPr lang="ru-RU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>
              <a:buNone/>
            </a:pPr>
            <a:r>
              <a:rPr lang="ru-RU" b="1" dirty="0" smtClean="0">
                <a:solidFill>
                  <a:schemeClr val="bg1"/>
                </a:solidFill>
              </a:rPr>
              <a:t>Иисус Христос (</a:t>
            </a:r>
            <a:r>
              <a:rPr lang="ru-RU" b="1" dirty="0" err="1" smtClean="0">
                <a:solidFill>
                  <a:schemeClr val="bg1"/>
                </a:solidFill>
              </a:rPr>
              <a:t>Мк</a:t>
            </a:r>
            <a:r>
              <a:rPr lang="ru-RU" b="1" dirty="0" smtClean="0">
                <a:solidFill>
                  <a:schemeClr val="bg1"/>
                </a:solidFill>
              </a:rPr>
              <a:t>. 11, 17)</a:t>
            </a:r>
            <a:endParaRPr lang="ru-R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С. М. Прокудин-Горский. Можайский Николаевский собор. Вид сбоку. 1911 год"/>
          <p:cNvPicPr/>
          <p:nvPr/>
        </p:nvPicPr>
        <p:blipFill>
          <a:blip r:embed="rId2" cstate="print">
            <a:lum bright="10000" contrast="10000"/>
          </a:blip>
          <a:srcRect l="16477" t="4432"/>
          <a:stretch>
            <a:fillRect/>
          </a:stretch>
        </p:blipFill>
        <p:spPr bwMode="auto">
          <a:xfrm>
            <a:off x="-500098" y="1571612"/>
            <a:ext cx="3929058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s://pastvu.com/_p/a/o/r/z/orzt14fa8u1lnypbo8.jpg"/>
          <p:cNvPicPr/>
          <p:nvPr/>
        </p:nvPicPr>
        <p:blipFill>
          <a:blip r:embed="rId3" cstate="print">
            <a:lum bright="20000" contrast="10000"/>
          </a:blip>
          <a:srcRect l="5550" r="40573" b="7337"/>
          <a:stretch>
            <a:fillRect/>
          </a:stretch>
        </p:blipFill>
        <p:spPr bwMode="auto">
          <a:xfrm>
            <a:off x="2928926" y="1571612"/>
            <a:ext cx="3286148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rasfokus.ru/images/photos/medium/f3b30375aff2f6836b8675541ba82275.jpg"/>
          <p:cNvPicPr/>
          <p:nvPr/>
        </p:nvPicPr>
        <p:blipFill>
          <a:blip r:embed="rId4" cstate="print"/>
          <a:srcRect l="16805" r="15446" b="9790"/>
          <a:stretch>
            <a:fillRect/>
          </a:stretch>
        </p:blipFill>
        <p:spPr bwMode="auto">
          <a:xfrm>
            <a:off x="6215074" y="1500174"/>
            <a:ext cx="3786214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357158" y="285728"/>
            <a:ext cx="8429684" cy="1143000"/>
          </a:xfrm>
          <a:prstGeom prst="rect">
            <a:avLst/>
          </a:prstGeom>
          <a:solidFill>
            <a:srgbClr val="996633">
              <a:alpha val="52000"/>
            </a:srgbClr>
          </a:solidFill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Никольский собор города Можайска 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8674" name="Picture 2" descr="http://temples.ru/private/f000204/204_0283221b.jpg"/>
          <p:cNvPicPr>
            <a:picLocks noChangeAspect="1" noChangeArrowheads="1"/>
          </p:cNvPicPr>
          <p:nvPr/>
        </p:nvPicPr>
        <p:blipFill>
          <a:blip r:embed="rId5"/>
          <a:srcRect l="6047"/>
          <a:stretch>
            <a:fillRect/>
          </a:stretch>
        </p:blipFill>
        <p:spPr bwMode="auto">
          <a:xfrm>
            <a:off x="2357422" y="0"/>
            <a:ext cx="4429156" cy="68499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https://sun1-15.userapi.com/H2jg4mKLqDTscs2jrOba6S4MUwd3hD2caLlMDA/T5FybrfGNGE.jpg"/>
          <p:cNvPicPr/>
          <p:nvPr/>
        </p:nvPicPr>
        <p:blipFill>
          <a:blip r:embed="rId2" cstate="print"/>
          <a:srcRect r="1095"/>
          <a:stretch>
            <a:fillRect/>
          </a:stretch>
        </p:blipFill>
        <p:spPr bwMode="auto">
          <a:xfrm>
            <a:off x="0" y="0"/>
            <a:ext cx="957266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428596" y="214290"/>
            <a:ext cx="8429684" cy="1143000"/>
          </a:xfrm>
          <a:prstGeom prst="rect">
            <a:avLst/>
          </a:prstGeom>
          <a:solidFill>
            <a:srgbClr val="996633">
              <a:alpha val="52000"/>
            </a:srgbClr>
          </a:solidFill>
        </p:spPr>
        <p:txBody>
          <a:bodyPr vert="horz" lIns="91440" tIns="45720" rIns="91440" bIns="45720" rtlCol="0" anchor="ctr">
            <a:normAutofit fontScale="6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Митрополит Псковский и </a:t>
            </a:r>
            <a:r>
              <a:rPr kumimoji="0" lang="ru-RU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Порховский</a:t>
            </a: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Тихон (</a:t>
            </a:r>
            <a:r>
              <a:rPr kumimoji="0" lang="ru-RU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Шевкунов</a:t>
            </a: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) в день памяти святителя Николая Чудотворца 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" name="Рисунок 6" descr="C:\Users\Admin\Downloads\St_Nicholas_Icon_Sinai_13th_century.jpg"/>
          <p:cNvPicPr/>
          <p:nvPr/>
        </p:nvPicPr>
        <p:blipFill>
          <a:blip r:embed="rId3" cstate="print">
            <a:lum bright="10000"/>
          </a:blip>
          <a:srcRect/>
          <a:stretch>
            <a:fillRect/>
          </a:stretch>
        </p:blipFill>
        <p:spPr bwMode="auto">
          <a:xfrm>
            <a:off x="571472" y="2857496"/>
            <a:ext cx="2500330" cy="4000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pravchtenie.ru/upload/medialibrary/09b/09b499020b6a3517d055c38b4016129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0" y="2000240"/>
            <a:ext cx="8996641" cy="3857652"/>
          </a:xfrm>
          <a:prstGeom prst="rect">
            <a:avLst/>
          </a:prstGeom>
          <a:noFill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357158" y="285728"/>
            <a:ext cx="8429684" cy="1143000"/>
          </a:xfrm>
          <a:prstGeom prst="rect">
            <a:avLst/>
          </a:prstGeom>
          <a:solidFill>
            <a:srgbClr val="996633">
              <a:alpha val="52000"/>
            </a:srgb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Степени священства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0" y="5715016"/>
            <a:ext cx="2000232" cy="785810"/>
          </a:xfrm>
          <a:prstGeom prst="rect">
            <a:avLst/>
          </a:prstGeom>
          <a:solidFill>
            <a:srgbClr val="996633">
              <a:alpha val="52000"/>
            </a:srgb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ДИАКОН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2000232" y="1500174"/>
            <a:ext cx="2000232" cy="785810"/>
          </a:xfrm>
          <a:prstGeom prst="rect">
            <a:avLst/>
          </a:prstGeom>
          <a:solidFill>
            <a:srgbClr val="996633">
              <a:alpha val="52000"/>
            </a:srgbClr>
          </a:solidFill>
        </p:spPr>
        <p:txBody>
          <a:bodyPr vert="horz" lIns="91440" tIns="45720" rIns="91440" bIns="45720" rtlCol="0" anchor="ctr">
            <a:normAutofit fontScale="7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СВЯЩЕННИК В ОБЛАЧЕНИИ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3714744" y="5786454"/>
            <a:ext cx="2143108" cy="785810"/>
          </a:xfrm>
          <a:prstGeom prst="rect">
            <a:avLst/>
          </a:prstGeom>
          <a:solidFill>
            <a:srgbClr val="996633">
              <a:alpha val="52000"/>
            </a:srgbClr>
          </a:solidFill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СВЯЩЕННИК В РЯСЕ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5357818" y="1500174"/>
            <a:ext cx="2143108" cy="785810"/>
          </a:xfrm>
          <a:prstGeom prst="rect">
            <a:avLst/>
          </a:prstGeom>
          <a:solidFill>
            <a:srgbClr val="996633">
              <a:alpha val="52000"/>
            </a:srgbClr>
          </a:solidFill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ЕПИСКОП В ОБЛАЧЕНИИ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7000892" y="5786454"/>
            <a:ext cx="2143108" cy="785810"/>
          </a:xfrm>
          <a:prstGeom prst="rect">
            <a:avLst/>
          </a:prstGeom>
          <a:solidFill>
            <a:srgbClr val="996633">
              <a:alpha val="52000"/>
            </a:srgbClr>
          </a:solidFill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ЕПИСКОП В РЯСЕ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pravchtenie.ru/upload/medialibrary/09b/09b499020b6a3517d055c38b4016129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0" y="2000240"/>
            <a:ext cx="8996641" cy="3857652"/>
          </a:xfrm>
          <a:prstGeom prst="rect">
            <a:avLst/>
          </a:prstGeom>
          <a:noFill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357158" y="285728"/>
            <a:ext cx="8429684" cy="1143000"/>
          </a:xfrm>
          <a:prstGeom prst="rect">
            <a:avLst/>
          </a:prstGeom>
          <a:solidFill>
            <a:srgbClr val="996633">
              <a:alpha val="52000"/>
            </a:srgbClr>
          </a:solidFill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БЕЛЫЕ И ЧЁРНЫЕ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степени священства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0" y="5786454"/>
            <a:ext cx="2000232" cy="785810"/>
          </a:xfrm>
          <a:prstGeom prst="rect">
            <a:avLst/>
          </a:prstGeom>
          <a:solidFill>
            <a:schemeClr val="tx1">
              <a:alpha val="52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ИЕРОДИАКОН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2143108" y="1500174"/>
            <a:ext cx="3643338" cy="785810"/>
          </a:xfrm>
          <a:prstGeom prst="rect">
            <a:avLst/>
          </a:prstGeom>
          <a:solidFill>
            <a:schemeClr val="bg1">
              <a:lumMod val="75000"/>
              <a:alpha val="52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ИЕРЕЙ, ПРОТОИЕРЕЙ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2214546" y="5786454"/>
            <a:ext cx="3643306" cy="785810"/>
          </a:xfrm>
          <a:prstGeom prst="rect">
            <a:avLst/>
          </a:prstGeom>
          <a:solidFill>
            <a:schemeClr val="tx1">
              <a:alpha val="52000"/>
            </a:schemeClr>
          </a:solidFill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ИЕРОМОНАХ, ИГУМЕН, АРХИМАНДРИТ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5929322" y="1500174"/>
            <a:ext cx="3071802" cy="785810"/>
          </a:xfrm>
          <a:prstGeom prst="rect">
            <a:avLst/>
          </a:prstGeom>
          <a:solidFill>
            <a:schemeClr val="tx1">
              <a:lumMod val="95000"/>
              <a:lumOff val="5000"/>
              <a:alpha val="52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АРХИЕРЕЙ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6000760" y="5786454"/>
            <a:ext cx="3143240" cy="785810"/>
          </a:xfrm>
          <a:prstGeom prst="rect">
            <a:avLst/>
          </a:prstGeom>
          <a:solidFill>
            <a:schemeClr val="tx1">
              <a:lumMod val="95000"/>
              <a:lumOff val="5000"/>
              <a:alpha val="52000"/>
            </a:schemeClr>
          </a:solidFill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ЕПИСКОП, МИТРОПОЛИТ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0" y="1500174"/>
            <a:ext cx="2000232" cy="785810"/>
          </a:xfrm>
          <a:prstGeom prst="rect">
            <a:avLst/>
          </a:prstGeom>
          <a:solidFill>
            <a:schemeClr val="bg1">
              <a:lumMod val="75000"/>
              <a:alpha val="52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dirty="0" smtClean="0">
                <a:latin typeface="+mj-lt"/>
                <a:ea typeface="+mj-ea"/>
                <a:cs typeface="+mj-cs"/>
              </a:rPr>
              <a:t>ДИАКОН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0" y="4214818"/>
            <a:ext cx="2000232" cy="1428752"/>
          </a:xfrm>
          <a:prstGeom prst="rect">
            <a:avLst/>
          </a:prstGeom>
          <a:solidFill>
            <a:schemeClr val="accent2">
              <a:lumMod val="50000"/>
              <a:alpha val="52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Креста</a:t>
            </a:r>
            <a:r>
              <a:rPr kumimoji="0" lang="ru-RU" sz="28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нет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2143108" y="4214818"/>
            <a:ext cx="3714776" cy="1428752"/>
          </a:xfrm>
          <a:prstGeom prst="rect">
            <a:avLst/>
          </a:prstGeom>
          <a:solidFill>
            <a:schemeClr val="accent2">
              <a:lumMod val="50000"/>
              <a:alpha val="52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Крест</a:t>
            </a:r>
            <a:r>
              <a:rPr kumimoji="0" lang="ru-RU" sz="28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на груди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5929322" y="4214818"/>
            <a:ext cx="3214678" cy="1428752"/>
          </a:xfrm>
          <a:prstGeom prst="rect">
            <a:avLst/>
          </a:prstGeom>
          <a:solidFill>
            <a:schemeClr val="accent2">
              <a:lumMod val="50000"/>
              <a:alpha val="52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Панагия (икона Божией Матери)</a:t>
            </a:r>
            <a:r>
              <a:rPr kumimoji="0" lang="ru-RU" sz="24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на груди, а кресты – на омофоре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357158" y="427038"/>
            <a:ext cx="8429684" cy="1143000"/>
          </a:xfrm>
          <a:prstGeom prst="rect">
            <a:avLst/>
          </a:prstGeom>
          <a:solidFill>
            <a:srgbClr val="996633">
              <a:alpha val="52000"/>
            </a:srgbClr>
          </a:solidFill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Святость не зависит от степени священства или её отсутствия!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" name="Рисунок 6" descr="http://www.ekkl.ru/images/news/tihon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500098" y="1714488"/>
            <a:ext cx="3357586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Иоанн Кронштадтский.jpg"/>
          <p:cNvPicPr/>
          <p:nvPr/>
        </p:nvPicPr>
        <p:blipFill>
          <a:blip r:embed="rId3"/>
          <a:srcRect r="6250"/>
          <a:stretch>
            <a:fillRect/>
          </a:stretch>
        </p:blipFill>
        <p:spPr bwMode="auto">
          <a:xfrm>
            <a:off x="2928926" y="1714488"/>
            <a:ext cx="3214710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Иван Алек­се­е­вич Чер­нов"/>
          <p:cNvPicPr/>
          <p:nvPr/>
        </p:nvPicPr>
        <p:blipFill>
          <a:blip r:embed="rId4">
            <a:duotone>
              <a:prstClr val="black"/>
              <a:srgbClr val="D9C3A5">
                <a:tint val="50000"/>
                <a:satMod val="180000"/>
              </a:srgbClr>
            </a:duotone>
          </a:blip>
          <a:srcRect l="3922"/>
          <a:stretch>
            <a:fillRect/>
          </a:stretch>
        </p:blipFill>
        <p:spPr bwMode="auto">
          <a:xfrm>
            <a:off x="6215074" y="1714488"/>
            <a:ext cx="3500462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996633">
              <a:alpha val="51000"/>
            </a:srgbClr>
          </a:solidFill>
        </p:spPr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Повторение: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 fontScale="77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b="1" dirty="0" smtClean="0"/>
              <a:t>Как и почему осеняют себя крестным знамением?</a:t>
            </a:r>
          </a:p>
          <a:p>
            <a:pPr marL="514350" indent="-514350">
              <a:buFont typeface="+mj-lt"/>
              <a:buAutoNum type="arabicPeriod"/>
            </a:pPr>
            <a:r>
              <a:rPr lang="ru-RU" b="1" dirty="0" smtClean="0"/>
              <a:t>Какие прообразы этого есть в Ветхом Завете?</a:t>
            </a:r>
          </a:p>
          <a:p>
            <a:pPr marL="514350" indent="-514350">
              <a:buFont typeface="+mj-lt"/>
              <a:buAutoNum type="arabicPeriod"/>
            </a:pPr>
            <a:r>
              <a:rPr lang="ru-RU" b="1" dirty="0" smtClean="0"/>
              <a:t>Как спасли младенца Моисея?</a:t>
            </a:r>
          </a:p>
          <a:p>
            <a:pPr marL="514350" indent="-514350">
              <a:buFont typeface="+mj-lt"/>
              <a:buAutoNum type="arabicPeriod"/>
            </a:pPr>
            <a:r>
              <a:rPr lang="ru-RU" b="1" dirty="0" smtClean="0"/>
              <a:t>Что такое «манна небесная»?</a:t>
            </a:r>
          </a:p>
          <a:p>
            <a:pPr marL="514350" indent="-514350">
              <a:buFont typeface="+mj-lt"/>
              <a:buAutoNum type="arabicPeriod"/>
            </a:pPr>
            <a:r>
              <a:rPr lang="ru-RU" b="1" dirty="0" smtClean="0"/>
              <a:t>Что такое «неопалимая купина»? Прообраз кого?</a:t>
            </a:r>
          </a:p>
          <a:p>
            <a:pPr marL="514350" indent="-514350">
              <a:buFont typeface="+mj-lt"/>
              <a:buAutoNum type="arabicPeriod"/>
            </a:pPr>
            <a:r>
              <a:rPr lang="ru-RU" b="1" dirty="0" smtClean="0"/>
              <a:t>Что празднуют 4 декабря? Расскажи о событии </a:t>
            </a:r>
          </a:p>
          <a:p>
            <a:pPr marL="514350" indent="-514350">
              <a:buFont typeface="+mj-lt"/>
              <a:buAutoNum type="arabicPeriod"/>
            </a:pPr>
            <a:r>
              <a:rPr lang="ru-RU" b="1" dirty="0" smtClean="0"/>
              <a:t>Где находится Чермное море?</a:t>
            </a:r>
          </a:p>
          <a:p>
            <a:pPr marL="514350" indent="-514350">
              <a:buFont typeface="+mj-lt"/>
              <a:buAutoNum type="arabicPeriod"/>
            </a:pPr>
            <a:r>
              <a:rPr lang="ru-RU" b="1" dirty="0" smtClean="0"/>
              <a:t>Как относиться к гороскопам? </a:t>
            </a:r>
          </a:p>
          <a:p>
            <a:pPr marL="514350" indent="-514350">
              <a:buFont typeface="+mj-lt"/>
              <a:buAutoNum type="arabicPeriod"/>
            </a:pPr>
            <a:r>
              <a:rPr lang="ru-RU" b="1" dirty="0" smtClean="0"/>
              <a:t>Назовите 10 заповедей</a:t>
            </a:r>
          </a:p>
          <a:p>
            <a:pPr marL="514350" indent="-514350">
              <a:buFont typeface="+mj-lt"/>
              <a:buAutoNum type="arabicPeriod"/>
            </a:pPr>
            <a:r>
              <a:rPr lang="ru-RU" b="1" dirty="0" smtClean="0"/>
              <a:t>Что сделал с ними Христос? Что значит «</a:t>
            </a:r>
            <a:r>
              <a:rPr lang="ru-RU" b="1" dirty="0" err="1" smtClean="0"/>
              <a:t>исполнити</a:t>
            </a:r>
            <a:r>
              <a:rPr lang="ru-RU" b="1" dirty="0" smtClean="0"/>
              <a:t>»?</a:t>
            </a:r>
          </a:p>
          <a:p>
            <a:pPr marL="514350" indent="-514350">
              <a:buFont typeface="+mj-lt"/>
              <a:buAutoNum type="arabicPeriod"/>
            </a:pPr>
            <a:r>
              <a:rPr lang="ru-RU" b="1" dirty="0" smtClean="0"/>
              <a:t>Кого называют иноком?</a:t>
            </a:r>
          </a:p>
          <a:p>
            <a:pPr marL="514350" indent="-514350">
              <a:buFont typeface="+mj-lt"/>
              <a:buAutoNum type="arabicPeriod"/>
            </a:pPr>
            <a:r>
              <a:rPr lang="ru-RU" b="1" dirty="0" smtClean="0"/>
              <a:t>Что такое «</a:t>
            </a:r>
            <a:r>
              <a:rPr lang="ru-RU" b="1" dirty="0" err="1" smtClean="0"/>
              <a:t>истление</a:t>
            </a:r>
            <a:r>
              <a:rPr lang="ru-RU" b="1" dirty="0" smtClean="0"/>
              <a:t>»? Как понять «без </a:t>
            </a:r>
            <a:r>
              <a:rPr lang="ru-RU" b="1" dirty="0" err="1" smtClean="0"/>
              <a:t>истления</a:t>
            </a:r>
            <a:r>
              <a:rPr lang="ru-RU" b="1" dirty="0" smtClean="0"/>
              <a:t>»?</a:t>
            </a:r>
          </a:p>
          <a:p>
            <a:pPr marL="514350" indent="-514350">
              <a:buNone/>
            </a:pPr>
            <a:endParaRPr lang="ru-RU" b="1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magput.ru/pics/large/4d06bda7-aaf7-4361-adee-1c541c0be5c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28660" y="0"/>
            <a:ext cx="10287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285728"/>
            <a:ext cx="7215238" cy="990600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Тема 12. В гостях у Бога</a:t>
            </a:r>
            <a:endParaRPr lang="ru-RU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533400" y="4800600"/>
            <a:ext cx="8229600" cy="1752600"/>
          </a:xfrm>
          <a:prstGeom prst="rect">
            <a:avLst/>
          </a:prstGeom>
          <a:solidFill>
            <a:schemeClr val="bg1">
              <a:lumMod val="75000"/>
              <a:alpha val="45000"/>
            </a:schemeClr>
          </a:solidFill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Вы узнали?</a:t>
            </a:r>
          </a:p>
          <a:p>
            <a:pPr lvl="0"/>
            <a:r>
              <a:rPr lang="ru-RU" sz="3200" b="1" dirty="0" smtClean="0">
                <a:solidFill>
                  <a:schemeClr val="bg1"/>
                </a:solidFill>
              </a:rPr>
              <a:t>- где бывает уютно как дома, </a:t>
            </a:r>
          </a:p>
          <a:p>
            <a:pPr lvl="0"/>
            <a:r>
              <a:rPr lang="ru-RU" sz="3200" b="1" dirty="0" smtClean="0">
                <a:solidFill>
                  <a:schemeClr val="bg1"/>
                </a:solidFill>
              </a:rPr>
              <a:t>- от какого рабства избавляются христиане, </a:t>
            </a:r>
          </a:p>
          <a:p>
            <a:r>
              <a:rPr lang="ru-RU" sz="3200" b="1" dirty="0" smtClean="0">
                <a:solidFill>
                  <a:schemeClr val="bg1"/>
                </a:solidFill>
              </a:rPr>
              <a:t>- почему на Рождество дарят подарки. </a:t>
            </a:r>
            <a:endParaRPr kumimoji="0" lang="ru-RU" sz="32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643702" y="1214422"/>
            <a:ext cx="2624126" cy="1295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4800" b="1" dirty="0">
                <a:solidFill>
                  <a:schemeClr val="bg1">
                    <a:lumMod val="95000"/>
                  </a:schemeClr>
                </a:solidFill>
                <a:latin typeface="Candara" pitchFamily="34" charset="0"/>
              </a:rPr>
              <a:t>Ане́сти</a:t>
            </a:r>
            <a:endParaRPr lang="ru-RU" sz="4800" b="1" dirty="0">
              <a:solidFill>
                <a:schemeClr val="bg1">
                  <a:lumMod val="95000"/>
                </a:schemeClr>
              </a:solidFill>
              <a:latin typeface="Candar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Admin\Desktop\QL5eeiXgW-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0331"/>
          </a:xfrm>
          <a:prstGeom prst="rect">
            <a:avLst/>
          </a:prstGeom>
          <a:noFill/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357158" y="5072074"/>
            <a:ext cx="8429684" cy="1143000"/>
          </a:xfrm>
          <a:prstGeom prst="rect">
            <a:avLst/>
          </a:prstGeom>
          <a:solidFill>
            <a:srgbClr val="996633">
              <a:alpha val="52000"/>
            </a:srgbClr>
          </a:solidFill>
        </p:spPr>
        <p:txBody>
          <a:bodyPr vert="horz" lIns="91440" tIns="45720" rIns="91440" bIns="45720" rtlCol="0" anchor="ctr">
            <a:normAutofit fontScale="92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Скорей бы наступило Рождество…</a:t>
            </a: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s://i2.wp.com/babanata.ru/wp-content/uploads/2015/09/22-e148108626375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3463635" cy="6857999"/>
          </a:xfrm>
          <a:prstGeom prst="rect">
            <a:avLst/>
          </a:prstGeom>
          <a:noFill/>
        </p:spPr>
      </p:pic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3581400" y="457200"/>
            <a:ext cx="5105400" cy="6186510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В младенчестве Борис </a:t>
            </a:r>
            <a:r>
              <a:rPr lang="ru-RU" dirty="0" smtClean="0"/>
              <a:t>(имя до монашества) был </a:t>
            </a:r>
            <a:r>
              <a:rPr lang="ru-RU" dirty="0" smtClean="0"/>
              <a:t>очень слаб и часто болел.</a:t>
            </a:r>
          </a:p>
          <a:p>
            <a:r>
              <a:rPr lang="ru-RU" dirty="0" smtClean="0"/>
              <a:t>Во время учебы иеромонах Трифон избрал служение в пересыльной тюрьме. </a:t>
            </a:r>
          </a:p>
          <a:p>
            <a:r>
              <a:rPr lang="ru-RU" dirty="0" smtClean="0"/>
              <a:t>В 1914 году отправился на фронт, исполняя обязанности полкового священника. Получил контузию.</a:t>
            </a:r>
          </a:p>
          <a:p>
            <a:r>
              <a:rPr lang="ru-RU" dirty="0" smtClean="0"/>
              <a:t>Здоровье его было сильно расстроено, на фронте он потерял зрение одного глаза</a:t>
            </a:r>
            <a:r>
              <a:rPr lang="ru-RU" dirty="0" smtClean="0"/>
              <a:t>.</a:t>
            </a:r>
          </a:p>
          <a:p>
            <a:r>
              <a:rPr lang="ru-RU" dirty="0" smtClean="0"/>
              <a:t>Написал благодарственный акафист «Слава Богу за все»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600" y="228600"/>
            <a:ext cx="8001000" cy="6400800"/>
          </a:xfrm>
        </p:spPr>
        <p:txBody>
          <a:bodyPr>
            <a:normAutofit fontScale="70000" lnSpcReduction="20000"/>
          </a:bodyPr>
          <a:lstStyle/>
          <a:p>
            <a:pPr algn="ctr">
              <a:buNone/>
            </a:pPr>
            <a:r>
              <a:rPr lang="ru-RU" b="1" dirty="0" smtClean="0"/>
              <a:t>Кондак 2</a:t>
            </a:r>
          </a:p>
          <a:p>
            <a:pPr>
              <a:buNone/>
            </a:pPr>
            <a:r>
              <a:rPr lang="ru-RU" dirty="0" smtClean="0"/>
              <a:t>Господи, как хорошо гостить у Тебя: благоухающий ветер, горы, простертые в небо, воды, как беспредельные зеркала, отражающие золото лучей и легкость облаков. Вся природа таинственно шепчется, вся полна ласки, и птицы и звери носят печать Твоей любви. Благословенна мать-земля с ее </a:t>
            </a:r>
            <a:r>
              <a:rPr lang="ru-RU" dirty="0" err="1" smtClean="0"/>
              <a:t>скоротекущей</a:t>
            </a:r>
            <a:r>
              <a:rPr lang="ru-RU" dirty="0" smtClean="0"/>
              <a:t> красотой, пробуждающей тоску по вечной отчизне, где в нетленной красоте звучит: </a:t>
            </a:r>
            <a:r>
              <a:rPr lang="ru-RU" dirty="0" err="1" smtClean="0"/>
              <a:t>Аллилуия</a:t>
            </a:r>
            <a:r>
              <a:rPr lang="ru-RU" dirty="0" smtClean="0"/>
              <a:t>!</a:t>
            </a:r>
          </a:p>
          <a:p>
            <a:pPr algn="ctr">
              <a:buNone/>
            </a:pPr>
            <a:r>
              <a:rPr lang="ru-RU" b="1" dirty="0" smtClean="0"/>
              <a:t>Икос 2</a:t>
            </a:r>
          </a:p>
          <a:p>
            <a:pPr>
              <a:buNone/>
            </a:pPr>
            <a:r>
              <a:rPr lang="ru-RU" dirty="0" smtClean="0"/>
              <a:t>Ты ввел меня в эту жизнь, как в чарующий рай. Мы увидели небо, как глубокую синюю чашу, в лазури которой звенят птицы, мы услышали умиротворяющий шум леса и сладкозвучную музыку вод, мы ели благоуханные и сладкие плоды и душистый мед. Хорошо у Тебя на земле, радостно у Тебя в гостях.</a:t>
            </a:r>
          </a:p>
          <a:p>
            <a:pPr>
              <a:buNone/>
            </a:pPr>
            <a:r>
              <a:rPr lang="ru-RU" dirty="0" smtClean="0"/>
              <a:t>Слава Тебе за праздник жизни;</a:t>
            </a:r>
            <a:br>
              <a:rPr lang="ru-RU" dirty="0" smtClean="0"/>
            </a:br>
            <a:r>
              <a:rPr lang="ru-RU" dirty="0" smtClean="0"/>
              <a:t>Слава Тебе за благоухание ландышей и роз.</a:t>
            </a:r>
            <a:br>
              <a:rPr lang="ru-RU" dirty="0" smtClean="0"/>
            </a:br>
            <a:r>
              <a:rPr lang="ru-RU" dirty="0" smtClean="0"/>
              <a:t>Слава Тебе за сладостное разнообразие ягод и плодов;</a:t>
            </a:r>
            <a:br>
              <a:rPr lang="ru-RU" dirty="0" smtClean="0"/>
            </a:br>
            <a:r>
              <a:rPr lang="ru-RU" dirty="0" smtClean="0"/>
              <a:t>Слава Тебе за алмазное сияние утренней росы.</a:t>
            </a:r>
            <a:br>
              <a:rPr lang="ru-RU" dirty="0" smtClean="0"/>
            </a:br>
            <a:r>
              <a:rPr lang="ru-RU" dirty="0" smtClean="0"/>
              <a:t>Слава Тебе за улыбку светлого пробуждения;</a:t>
            </a:r>
            <a:br>
              <a:rPr lang="ru-RU" dirty="0" smtClean="0"/>
            </a:br>
            <a:r>
              <a:rPr lang="ru-RU" dirty="0" smtClean="0"/>
              <a:t>Слава Тебе за земную жизнь, предвестницу небесной.</a:t>
            </a:r>
            <a:br>
              <a:rPr lang="ru-RU" dirty="0" smtClean="0"/>
            </a:br>
            <a:r>
              <a:rPr lang="ru-RU" dirty="0" smtClean="0"/>
              <a:t>Слава Тебе, Боже, во веки.</a:t>
            </a:r>
          </a:p>
        </p:txBody>
      </p:sp>
      <p:sp>
        <p:nvSpPr>
          <p:cNvPr id="34818" name="AutoShape 2" descr="https://i.pinimg.com/originals/4f/19/26/4f1926d2a8b3d518f6a107e7fdac267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s://magput.ru/pics/large/4d06bda7-aaf7-4361-adee-1c541c0be5c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28660" y="0"/>
            <a:ext cx="10287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214290"/>
            <a:ext cx="8472518" cy="1214446"/>
          </a:xfrm>
        </p:spPr>
        <p:txBody>
          <a:bodyPr>
            <a:normAutofit/>
          </a:bodyPr>
          <a:lstStyle/>
          <a:p>
            <a:pPr algn="r"/>
            <a:r>
              <a:rPr lang="ru-RU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Хорошо у Тебя на земле,                      радостно у Тебя в гостях…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magput.ru/pics/large/4d06bda7-aaf7-4361-adee-1c541c0be5c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28660" y="0"/>
            <a:ext cx="10287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285728"/>
            <a:ext cx="7215238" cy="990600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Тема 12. В гостях у Бога</a:t>
            </a:r>
            <a:endParaRPr lang="ru-RU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533400" y="4800600"/>
            <a:ext cx="8229600" cy="1752600"/>
          </a:xfrm>
          <a:prstGeom prst="rect">
            <a:avLst/>
          </a:prstGeom>
          <a:solidFill>
            <a:schemeClr val="bg1">
              <a:lumMod val="75000"/>
              <a:alpha val="45000"/>
            </a:schemeClr>
          </a:solidFill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Вы узнаете:</a:t>
            </a:r>
          </a:p>
          <a:p>
            <a:pPr lvl="0"/>
            <a:r>
              <a:rPr lang="ru-RU" sz="3200" b="1" dirty="0" smtClean="0">
                <a:solidFill>
                  <a:schemeClr val="bg1"/>
                </a:solidFill>
              </a:rPr>
              <a:t>- где бывает уютно как дома, </a:t>
            </a:r>
          </a:p>
          <a:p>
            <a:pPr lvl="0"/>
            <a:r>
              <a:rPr lang="ru-RU" sz="3200" b="1" dirty="0" smtClean="0">
                <a:solidFill>
                  <a:schemeClr val="bg1"/>
                </a:solidFill>
              </a:rPr>
              <a:t>- от какого рабства избавляются христиане, </a:t>
            </a:r>
          </a:p>
          <a:p>
            <a:r>
              <a:rPr lang="ru-RU" sz="3200" b="1" dirty="0" smtClean="0">
                <a:solidFill>
                  <a:schemeClr val="bg1"/>
                </a:solidFill>
              </a:rPr>
              <a:t>- почему на Рождество дарят подарки. </a:t>
            </a:r>
            <a:endParaRPr kumimoji="0" lang="ru-RU" sz="32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643702" y="1214422"/>
            <a:ext cx="2624126" cy="1295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4800" b="1" dirty="0">
                <a:solidFill>
                  <a:schemeClr val="bg1">
                    <a:lumMod val="95000"/>
                  </a:schemeClr>
                </a:solidFill>
                <a:latin typeface="Candara" pitchFamily="34" charset="0"/>
              </a:rPr>
              <a:t>Ане́сти</a:t>
            </a:r>
            <a:endParaRPr lang="ru-RU" sz="4800" b="1" dirty="0">
              <a:solidFill>
                <a:schemeClr val="bg1">
                  <a:lumMod val="95000"/>
                </a:schemeClr>
              </a:solidFill>
              <a:latin typeface="Candar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nnstroy.ru/sites/default/files/news/vubor_fyndamenta_dly_doma_iz_kirpiha7-mi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117208" cy="6858000"/>
          </a:xfrm>
          <a:prstGeom prst="rect">
            <a:avLst/>
          </a:prstGeom>
          <a:noFill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4429124" y="4714884"/>
            <a:ext cx="4586294" cy="2000264"/>
          </a:xfrm>
          <a:prstGeom prst="rect">
            <a:avLst/>
          </a:prstGeom>
          <a:solidFill>
            <a:srgbClr val="996633">
              <a:alpha val="52000"/>
            </a:srgbClr>
          </a:solidFill>
        </p:spPr>
        <p:txBody>
          <a:bodyPr vert="horz" lIns="91440" tIns="45720" rIns="91440" bIns="45720" rtlCol="0" anchor="ctr">
            <a:normAutofit fontScale="7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Фундамент – </a:t>
            </a:r>
            <a:r>
              <a:rPr lang="ru-RU" sz="36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10 заповедей Ветхого Завета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3600" b="1" dirty="0" smtClean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Внешнее поведение - «НРАВСТВЕННОСТЬ»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Стрелка вниз 7"/>
          <p:cNvSpPr/>
          <p:nvPr/>
        </p:nvSpPr>
        <p:spPr>
          <a:xfrm rot="10800000">
            <a:off x="7072330" y="571480"/>
            <a:ext cx="1857388" cy="3786214"/>
          </a:xfrm>
          <a:prstGeom prst="downArrow">
            <a:avLst/>
          </a:prstGeom>
          <a:solidFill>
            <a:srgbClr val="996633">
              <a:alpha val="5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4429124" y="2143116"/>
            <a:ext cx="4586294" cy="2214578"/>
          </a:xfrm>
          <a:prstGeom prst="rect">
            <a:avLst/>
          </a:prstGeom>
          <a:solidFill>
            <a:srgbClr val="996633">
              <a:alpha val="52000"/>
            </a:srgbClr>
          </a:solidFill>
        </p:spPr>
        <p:txBody>
          <a:bodyPr vert="horz" lIns="91440" tIns="45720" rIns="91440" bIns="45720" rtlCol="0" anchor="ctr">
            <a:normAutofit fontScale="7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Кирпичики – заповеди Христовы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3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Внутренняя красота души -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«ДУХОВНОСТЬ»</a:t>
            </a: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84" name="Picture 4" descr="https://semyaivera.ru/wp-content/uploads/2019/09/rebenok-v-hrame.-ispove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1571612"/>
            <a:ext cx="10658041" cy="5286388"/>
          </a:xfrm>
          <a:prstGeom prst="rect">
            <a:avLst/>
          </a:prstGeom>
          <a:noFill/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357158" y="214290"/>
            <a:ext cx="8429684" cy="1214446"/>
          </a:xfrm>
          <a:prstGeom prst="rect">
            <a:avLst/>
          </a:prstGeom>
          <a:solidFill>
            <a:srgbClr val="996633">
              <a:alpha val="52000"/>
            </a:srgbClr>
          </a:solidFill>
        </p:spPr>
        <p:txBody>
          <a:bodyPr vert="horz" lIns="91440" tIns="45720" rIns="91440" bIns="45720" rtlCol="0" anchor="ctr">
            <a:normAutofit fontScale="7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Когда строишь свой духовный дом, то и в гостях у Бога чувствуешь себя как дома 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i.pinimg.com/originals/73/61/34/736134d08d48eae9ad4a735631c1b9e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928726" y="0"/>
            <a:ext cx="10295769" cy="6858000"/>
          </a:xfrm>
          <a:prstGeom prst="rect">
            <a:avLst/>
          </a:prstGeom>
          <a:noFill/>
        </p:spPr>
      </p:pic>
      <p:sp>
        <p:nvSpPr>
          <p:cNvPr id="5" name="Стрелка вниз 4"/>
          <p:cNvSpPr/>
          <p:nvPr/>
        </p:nvSpPr>
        <p:spPr>
          <a:xfrm rot="16459479">
            <a:off x="4329712" y="489999"/>
            <a:ext cx="1223957" cy="2481694"/>
          </a:xfrm>
          <a:prstGeom prst="downArrow">
            <a:avLst>
              <a:gd name="adj1" fmla="val 50000"/>
              <a:gd name="adj2" fmla="val 79027"/>
            </a:avLst>
          </a:prstGeom>
          <a:solidFill>
            <a:schemeClr val="accent2">
              <a:lumMod val="75000"/>
              <a:alpha val="8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857224" y="1357298"/>
            <a:ext cx="4286280" cy="714380"/>
          </a:xfrm>
          <a:prstGeom prst="rect">
            <a:avLst/>
          </a:prstGeom>
          <a:solidFill>
            <a:srgbClr val="996633">
              <a:alpha val="52000"/>
            </a:srgbClr>
          </a:solidFill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СВЯТОЕ СВЯТЫХ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Стрелка вниз 6"/>
          <p:cNvSpPr/>
          <p:nvPr/>
        </p:nvSpPr>
        <p:spPr>
          <a:xfrm rot="16459479">
            <a:off x="2814591" y="1463198"/>
            <a:ext cx="1223957" cy="2481694"/>
          </a:xfrm>
          <a:prstGeom prst="downArrow">
            <a:avLst>
              <a:gd name="adj1" fmla="val 50000"/>
              <a:gd name="adj2" fmla="val 79027"/>
            </a:avLst>
          </a:prstGeom>
          <a:solidFill>
            <a:schemeClr val="accent2">
              <a:lumMod val="75000"/>
              <a:alpha val="8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357158" y="2285992"/>
            <a:ext cx="3071834" cy="714380"/>
          </a:xfrm>
          <a:prstGeom prst="rect">
            <a:avLst/>
          </a:prstGeom>
          <a:solidFill>
            <a:srgbClr val="996633">
              <a:alpha val="52000"/>
            </a:srgbClr>
          </a:solidFill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СВЯТИЛИЩЕ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Стрелка вниз 8"/>
          <p:cNvSpPr/>
          <p:nvPr/>
        </p:nvSpPr>
        <p:spPr>
          <a:xfrm rot="16459479">
            <a:off x="671483" y="2677644"/>
            <a:ext cx="1223957" cy="2481694"/>
          </a:xfrm>
          <a:prstGeom prst="downArrow">
            <a:avLst>
              <a:gd name="adj1" fmla="val 50000"/>
              <a:gd name="adj2" fmla="val 79027"/>
            </a:avLst>
          </a:prstGeom>
          <a:solidFill>
            <a:schemeClr val="accent2">
              <a:lumMod val="75000"/>
              <a:alpha val="8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0" y="3500438"/>
            <a:ext cx="1643074" cy="714380"/>
          </a:xfrm>
          <a:prstGeom prst="rect">
            <a:avLst/>
          </a:prstGeom>
          <a:solidFill>
            <a:srgbClr val="996633">
              <a:alpha val="52000"/>
            </a:srgbClr>
          </a:solidFill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ДВОР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1962</TotalTime>
  <Words>506</Words>
  <Application>Microsoft Office PowerPoint</Application>
  <PresentationFormat>Экран (4:3)</PresentationFormat>
  <Paragraphs>75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Office Theme</vt:lpstr>
      <vt:lpstr>Слайд 1</vt:lpstr>
      <vt:lpstr>Повторение:</vt:lpstr>
      <vt:lpstr>Слайд 3</vt:lpstr>
      <vt:lpstr>Слайд 4</vt:lpstr>
      <vt:lpstr>Слайд 5</vt:lpstr>
      <vt:lpstr>Тема 12. В гостях у Бога</vt:lpstr>
      <vt:lpstr>Слайд 7</vt:lpstr>
      <vt:lpstr>Слайд 8</vt:lpstr>
      <vt:lpstr>Слайд 9</vt:lpstr>
      <vt:lpstr>Слайд 10</vt:lpstr>
      <vt:lpstr>Слайд 11</vt:lpstr>
      <vt:lpstr>Схема крестово-купольного храма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Тема 12. В гостях у Бога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ГИДРОСФЕРА</dc:title>
  <dc:creator>Admin</dc:creator>
  <cp:lastModifiedBy>Admin</cp:lastModifiedBy>
  <cp:revision>241</cp:revision>
  <dcterms:modified xsi:type="dcterms:W3CDTF">2021-06-09T13:00:45Z</dcterms:modified>
</cp:coreProperties>
</file>